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9" r:id="rId4"/>
    <p:sldId id="271" r:id="rId5"/>
    <p:sldId id="266" r:id="rId6"/>
    <p:sldId id="260" r:id="rId7"/>
    <p:sldId id="267" r:id="rId8"/>
    <p:sldId id="261" r:id="rId9"/>
    <p:sldId id="270" r:id="rId10"/>
    <p:sldId id="262" r:id="rId11"/>
    <p:sldId id="263" r:id="rId12"/>
    <p:sldId id="273" r:id="rId13"/>
    <p:sldId id="272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1612"/>
    <a:srgbClr val="5D0B1C"/>
    <a:srgbClr val="96009F"/>
    <a:srgbClr val="A3007C"/>
    <a:srgbClr val="25F916"/>
    <a:srgbClr val="F23A0E"/>
    <a:srgbClr val="E1A056"/>
    <a:srgbClr val="D800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9793" autoAdjust="0"/>
  </p:normalViewPr>
  <p:slideViewPr>
    <p:cSldViewPr>
      <p:cViewPr>
        <p:scale>
          <a:sx n="66" d="100"/>
          <a:sy n="66" d="100"/>
        </p:scale>
        <p:origin x="-63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A2764A-106B-DB48-A849-4344748689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0333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305FFBD2-9139-7243-AB65-4F56407AE407}" type="slidenum">
              <a:rPr kumimoji="0" lang="en-US" altLang="zh-CN" sz="1200"/>
              <a:pPr/>
              <a:t>1</a:t>
            </a:fld>
            <a:endParaRPr kumimoji="0" lang="en-US" altLang="zh-CN" sz="120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zh-CN" altLang="en-US">
              <a:ea typeface="宋体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>
                <a:ea typeface="宋体" charset="0"/>
              </a:rPr>
              <a:t>2.2</a:t>
            </a:r>
            <a:r>
              <a:rPr lang="zh-CN" altLang="en-US">
                <a:ea typeface="宋体" charset="0"/>
              </a:rPr>
              <a:t>亿，大学生</a:t>
            </a:r>
            <a:r>
              <a:rPr lang="en-US" altLang="zh-CN">
                <a:ea typeface="宋体" charset="0"/>
              </a:rPr>
              <a:t>4000</a:t>
            </a:r>
            <a:r>
              <a:rPr lang="zh-CN" altLang="en-US">
                <a:ea typeface="宋体" charset="0"/>
              </a:rPr>
              <a:t>万，</a:t>
            </a:r>
            <a:r>
              <a:rPr lang="zh-CN">
                <a:ea typeface="宋体" charset="0"/>
              </a:rPr>
              <a:t>8</a:t>
            </a:r>
            <a:r>
              <a:rPr lang="en-US" altLang="zh-CN">
                <a:ea typeface="宋体" charset="0"/>
              </a:rPr>
              <a:t>0</a:t>
            </a:r>
            <a:r>
              <a:rPr lang="zh-CN" altLang="en-US">
                <a:ea typeface="宋体" charset="0"/>
              </a:rPr>
              <a:t>后和</a:t>
            </a:r>
            <a:r>
              <a:rPr lang="en-US" altLang="zh-CN">
                <a:ea typeface="宋体" charset="0"/>
              </a:rPr>
              <a:t>90</a:t>
            </a:r>
            <a:r>
              <a:rPr lang="zh-CN" altLang="en-US">
                <a:ea typeface="宋体" charset="0"/>
              </a:rPr>
              <a:t>后农民工</a:t>
            </a:r>
            <a:r>
              <a:rPr lang="en-US" altLang="zh-CN">
                <a:ea typeface="宋体" charset="0"/>
              </a:rPr>
              <a:t>1</a:t>
            </a:r>
            <a:r>
              <a:rPr lang="zh-CN" altLang="en-US">
                <a:ea typeface="宋体" charset="0"/>
              </a:rPr>
              <a:t>亿，独生子女</a:t>
            </a:r>
            <a:r>
              <a:rPr lang="en-US" altLang="zh-CN">
                <a:ea typeface="宋体" charset="0"/>
              </a:rPr>
              <a:t>5000</a:t>
            </a:r>
            <a:r>
              <a:rPr lang="zh-CN" altLang="en-US">
                <a:ea typeface="宋体" charset="0"/>
              </a:rPr>
              <a:t>多万。</a:t>
            </a:r>
            <a:endParaRPr lang="en-US" altLang="zh-CN">
              <a:ea typeface="宋体" charset="0"/>
            </a:endParaRPr>
          </a:p>
          <a:p>
            <a:r>
              <a:rPr lang="zh-CN" altLang="en-US">
                <a:ea typeface="宋体" charset="0"/>
              </a:rPr>
              <a:t>在转型中，</a:t>
            </a:r>
            <a:r>
              <a:rPr lang="en-US" altLang="zh-CN">
                <a:ea typeface="宋体" charset="0"/>
              </a:rPr>
              <a:t>80</a:t>
            </a:r>
            <a:r>
              <a:rPr lang="zh-CN" altLang="en-US">
                <a:ea typeface="宋体" charset="0"/>
              </a:rPr>
              <a:t>后遇到两股力量。</a:t>
            </a:r>
            <a:r>
              <a:rPr lang="en-US" altLang="zh-CN">
                <a:ea typeface="宋体" charset="0"/>
              </a:rPr>
              <a:t>1</a:t>
            </a:r>
            <a:r>
              <a:rPr lang="zh-CN" altLang="en-US">
                <a:ea typeface="宋体" charset="0"/>
              </a:rPr>
              <a:t>）渐进式的改革，为各种力量的冲突调试和各种价值观的协商妥协提供了试验场。</a:t>
            </a:r>
            <a:r>
              <a:rPr lang="zh-CN">
                <a:ea typeface="宋体" charset="0"/>
              </a:rPr>
              <a:t>传统与现代、计划与市场、地方性与全球化</a:t>
            </a:r>
            <a:r>
              <a:rPr lang="zh-CN" altLang="en-US">
                <a:ea typeface="宋体" charset="0"/>
              </a:rPr>
              <a:t>之间的矛盾和拉扯。</a:t>
            </a:r>
            <a:r>
              <a:rPr lang="en-US" altLang="zh-CN">
                <a:ea typeface="宋体" charset="0"/>
              </a:rPr>
              <a:t>2</a:t>
            </a:r>
            <a:r>
              <a:rPr lang="zh-CN" altLang="en-US">
                <a:ea typeface="宋体" charset="0"/>
              </a:rPr>
              <a:t>）青年作为人生转折期，本身的不确定性。因此，转型作为一种未完成的中间状态，在</a:t>
            </a:r>
            <a:r>
              <a:rPr lang="en-US" altLang="zh-CN">
                <a:ea typeface="宋体" charset="0"/>
              </a:rPr>
              <a:t>80</a:t>
            </a:r>
            <a:r>
              <a:rPr lang="zh-CN" altLang="en-US">
                <a:ea typeface="宋体" charset="0"/>
              </a:rPr>
              <a:t>后为代表的青年身上被放大，充分展现为这代人前所未有的矛盾性。</a:t>
            </a:r>
          </a:p>
        </p:txBody>
      </p:sp>
      <p:sp>
        <p:nvSpPr>
          <p:cNvPr id="17411" name="幻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18E4DD46-B8F5-D944-A503-13AADDD8F9A9}" type="slidenum">
              <a:rPr kumimoji="0" lang="en-US" altLang="zh-CN" sz="1200"/>
              <a:pPr/>
              <a:t>4</a:t>
            </a:fld>
            <a:endParaRPr kumimoji="0"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zh-CN" altLang="en-US">
              <a:ea typeface="宋体" charset="0"/>
            </a:endParaRPr>
          </a:p>
        </p:txBody>
      </p:sp>
      <p:sp>
        <p:nvSpPr>
          <p:cNvPr id="18435" name="幻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A31271FB-A08F-3D4B-A112-D2E98A22D128}" type="slidenum">
              <a:rPr kumimoji="0" lang="en-US" altLang="zh-CN" sz="1200"/>
              <a:pPr/>
              <a:t>5</a:t>
            </a:fld>
            <a:endParaRPr kumimoji="0"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0290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5562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7025" y="-26988"/>
            <a:ext cx="2071688" cy="615315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-26988"/>
            <a:ext cx="6067425" cy="615315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094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1789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397986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2080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0024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0205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549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185776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3789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-269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宋体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  <a:cs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  <a:cs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  <a:cs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pitchFamily="2" charset="-122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宋体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71800" y="587727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中国社会科学院社会学研究所</a:t>
            </a:r>
            <a:endParaRPr kumimoji="1" lang="en-US" altLang="zh-CN" dirty="0" smtClean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kumimoji="1" lang="zh-CN" altLang="en-US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施芸卿</a:t>
            </a:r>
            <a:endParaRPr kumimoji="1" lang="zh-CN" altLang="en-US" dirty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FFFF"/>
                </a:solidFill>
                <a:latin typeface="Arial" charset="0"/>
                <a:ea typeface="宋体" charset="0"/>
              </a:rPr>
              <a:t>消费主义与转型期价值真空</a:t>
            </a:r>
          </a:p>
        </p:txBody>
      </p:sp>
      <p:sp>
        <p:nvSpPr>
          <p:cNvPr id="1331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宋体" charset="0"/>
              </a:rPr>
              <a:t>中国现代化进程的独特性</a:t>
            </a:r>
            <a:endParaRPr lang="en-US" altLang="zh-CN">
              <a:latin typeface="Arial" charset="0"/>
              <a:ea typeface="宋体" charset="0"/>
            </a:endParaRPr>
          </a:p>
          <a:p>
            <a:pPr lvl="1"/>
            <a:r>
              <a:rPr lang="en-US" sz="2400">
                <a:latin typeface="Arial" charset="0"/>
                <a:ea typeface="宋体" charset="0"/>
              </a:rPr>
              <a:t>现代化进程与信息化、全球化的结合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r>
              <a:rPr lang="en-US" sz="2400">
                <a:latin typeface="Arial" charset="0"/>
                <a:ea typeface="宋体" charset="0"/>
              </a:rPr>
              <a:t>中西文化和价值观的较量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r>
              <a:rPr lang="en-US" sz="2400">
                <a:latin typeface="Arial" charset="0"/>
                <a:ea typeface="宋体" charset="0"/>
              </a:rPr>
              <a:t>强势符号的入侵</a:t>
            </a:r>
            <a:r>
              <a:rPr lang="en-US" altLang="zh-CN" sz="2400">
                <a:latin typeface="Arial" charset="0"/>
                <a:ea typeface="宋体" charset="0"/>
              </a:rPr>
              <a:t> vs </a:t>
            </a:r>
            <a:r>
              <a:rPr lang="en-US" sz="2400">
                <a:latin typeface="Arial" charset="0"/>
                <a:ea typeface="宋体" charset="0"/>
              </a:rPr>
              <a:t>传统文化式微、核心价值观断裂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endParaRPr lang="en-US" altLang="zh-CN">
              <a:latin typeface="Arial" charset="0"/>
              <a:ea typeface="宋体" charset="0"/>
            </a:endParaRPr>
          </a:p>
          <a:p>
            <a:r>
              <a:rPr lang="zh-CN" altLang="en-US">
                <a:latin typeface="Arial" charset="0"/>
                <a:ea typeface="宋体" charset="0"/>
              </a:rPr>
              <a:t>本书观点：</a:t>
            </a:r>
            <a:endParaRPr lang="en-US" altLang="zh-CN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消费全球化下的“名牌符号全民化”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内在冲突的</a:t>
            </a:r>
            <a:r>
              <a:rPr lang="en-US" altLang="zh-CN" sz="2400">
                <a:latin typeface="Arial" charset="0"/>
                <a:ea typeface="宋体" charset="0"/>
              </a:rPr>
              <a:t>80</a:t>
            </a:r>
            <a:r>
              <a:rPr lang="zh-CN" altLang="en-US" sz="2400">
                <a:latin typeface="Arial" charset="0"/>
                <a:ea typeface="宋体" charset="0"/>
              </a:rPr>
              <a:t>后政治态度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“网络原住民”的话语力量</a:t>
            </a:r>
            <a:endParaRPr lang="en-US" altLang="zh-CN" sz="2400">
              <a:latin typeface="Arial" charset="0"/>
              <a:ea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bg1"/>
                </a:solidFill>
                <a:latin typeface="Arial" charset="0"/>
                <a:ea typeface="宋体" charset="0"/>
              </a:rPr>
              <a:t>代际共性与代内分化</a:t>
            </a:r>
          </a:p>
        </p:txBody>
      </p:sp>
      <p:sp>
        <p:nvSpPr>
          <p:cNvPr id="1433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宋体" charset="0"/>
              </a:rPr>
              <a:t>代际共性：尴尬与自我矛盾的境地</a:t>
            </a:r>
            <a:endParaRPr lang="en-US" altLang="zh-CN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结构性来源：转型未完成的中间状态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具体体现：就业期望中市场偏好和实际就业中体制偏好并存、强烈的购买欲望与有限的经济能力、对西方民主制度的偏好与对中国保持当前体制的肯定等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endParaRPr lang="en-US" altLang="zh-CN" sz="2400">
              <a:latin typeface="Arial" charset="0"/>
              <a:ea typeface="宋体" charset="0"/>
            </a:endParaRPr>
          </a:p>
          <a:p>
            <a:r>
              <a:rPr lang="zh-CN" altLang="en-US">
                <a:latin typeface="Arial" charset="0"/>
                <a:ea typeface="宋体" charset="0"/>
              </a:rPr>
              <a:t>代内分化：典型的</a:t>
            </a:r>
            <a:r>
              <a:rPr lang="en-US" altLang="zh-CN">
                <a:latin typeface="Arial" charset="0"/>
                <a:ea typeface="宋体" charset="0"/>
              </a:rPr>
              <a:t>80</a:t>
            </a:r>
            <a:r>
              <a:rPr lang="zh-CN" altLang="en-US">
                <a:latin typeface="Arial" charset="0"/>
                <a:ea typeface="宋体" charset="0"/>
              </a:rPr>
              <a:t>后子群体</a:t>
            </a:r>
            <a:endParaRPr lang="en-US" altLang="zh-CN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代际文化共性未能打破社会不平等的再生产模式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进一步关注：新生代农民工群体、大学生群体、</a:t>
            </a:r>
            <a:r>
              <a:rPr lang="en-US" altLang="zh-CN" sz="2400">
                <a:latin typeface="Arial" charset="0"/>
                <a:ea typeface="宋体" charset="0"/>
              </a:rPr>
              <a:t>985</a:t>
            </a:r>
            <a:r>
              <a:rPr lang="zh-CN" altLang="en-US" sz="2400">
                <a:latin typeface="Arial" charset="0"/>
                <a:ea typeface="宋体" charset="0"/>
              </a:rPr>
              <a:t>高校的知识精英群体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endParaRPr lang="zh-CN" altLang="en-US">
              <a:latin typeface="Arial" charset="0"/>
              <a:ea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宋体" charset="0"/>
              </a:rPr>
              <a:t>致谢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zh-CN" altLang="en-US" b="1" dirty="0" smtClean="0">
                <a:ea typeface="宋体" charset="-122"/>
              </a:rPr>
              <a:t>陈昕   李春玲</a:t>
            </a:r>
            <a:endParaRPr lang="en-US" altLang="zh-CN" b="1" dirty="0" smtClean="0">
              <a:ea typeface="宋体" charset="-122"/>
            </a:endParaRPr>
          </a:p>
          <a:p>
            <a:pPr marL="0" indent="0">
              <a:buFontTx/>
              <a:buNone/>
              <a:defRPr/>
            </a:pPr>
            <a:r>
              <a:rPr lang="zh-CN" altLang="en-US" b="1" dirty="0" smtClean="0">
                <a:ea typeface="宋体" charset="-122"/>
              </a:rPr>
              <a:t>吴小英、施芸卿、孟蕾、朱迪、赵联飞、吕鹏、田丰、范雷、王玉栋、马妍、包蕾萍、廉思</a:t>
            </a:r>
          </a:p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4"/>
          <p:cNvSpPr txBox="1">
            <a:spLocks noChangeArrowheads="1"/>
          </p:cNvSpPr>
          <p:nvPr/>
        </p:nvSpPr>
        <p:spPr bwMode="auto">
          <a:xfrm>
            <a:off x="2771775" y="2565400"/>
            <a:ext cx="36718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8800">
                <a:solidFill>
                  <a:srgbClr val="A31612"/>
                </a:solidFill>
                <a:latin typeface="黑体" charset="0"/>
                <a:ea typeface="黑体" charset="0"/>
                <a:cs typeface="黑体" charset="0"/>
              </a:rPr>
              <a:t>谢 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CN" altLang="en-US">
                <a:solidFill>
                  <a:srgbClr val="FFFFFF"/>
                </a:solidFill>
                <a:latin typeface="Arial" charset="0"/>
                <a:ea typeface="宋体" charset="0"/>
              </a:rPr>
              <a:t>大转型的孩子们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zh-CN" sz="2000">
                <a:latin typeface="华文楷体" charset="0"/>
                <a:ea typeface="华文楷体" charset="0"/>
                <a:cs typeface="华文楷体" charset="0"/>
              </a:rPr>
              <a:t>80</a:t>
            </a:r>
            <a:r>
              <a:rPr lang="zh-CN" altLang="en-US" sz="2000">
                <a:latin typeface="华文楷体" charset="0"/>
                <a:ea typeface="华文楷体" charset="0"/>
                <a:cs typeface="华文楷体" charset="0"/>
              </a:rPr>
              <a:t>后者，初从文，</a:t>
            </a:r>
            <a:r>
              <a:rPr lang="zh-CN" altLang="en-US" sz="2000" b="1" u="sng">
                <a:latin typeface="华文楷体" charset="0"/>
                <a:ea typeface="华文楷体" charset="0"/>
                <a:cs typeface="华文楷体" charset="0"/>
              </a:rPr>
              <a:t>未及义务教育之免费，不见高等学校之分配</a:t>
            </a:r>
            <a:r>
              <a:rPr lang="zh-CN" altLang="en-US" sz="2000">
                <a:latin typeface="华文楷体" charset="0"/>
                <a:ea typeface="华文楷体" charset="0"/>
                <a:cs typeface="华文楷体" charset="0"/>
              </a:rPr>
              <a:t>，  适值</a:t>
            </a:r>
            <a:r>
              <a:rPr lang="zh-CN" altLang="en-US" sz="2000" b="1" u="sng">
                <a:latin typeface="华文楷体" charset="0"/>
                <a:ea typeface="华文楷体" charset="0"/>
                <a:cs typeface="华文楷体" charset="0"/>
              </a:rPr>
              <a:t>扩招</a:t>
            </a:r>
            <a:r>
              <a:rPr lang="zh-CN" altLang="en-US" sz="2000">
                <a:latin typeface="华文楷体" charset="0"/>
                <a:ea typeface="华文楷体" charset="0"/>
                <a:cs typeface="华文楷体" charset="0"/>
              </a:rPr>
              <a:t>，过五关，斩六将，本硕相继，寒窗数载，二十六乃成，负债十万。觅生计，</a:t>
            </a:r>
            <a:r>
              <a:rPr lang="zh-CN" altLang="en-US" sz="2000" b="1" u="sng">
                <a:latin typeface="华文楷体" charset="0"/>
                <a:ea typeface="华文楷体" charset="0"/>
                <a:cs typeface="华文楷体" charset="0"/>
              </a:rPr>
              <a:t>背井离乡</a:t>
            </a:r>
            <a:r>
              <a:rPr lang="zh-CN" altLang="en-US" sz="2000">
                <a:latin typeface="华文楷体" charset="0"/>
                <a:ea typeface="华文楷体" charset="0"/>
                <a:cs typeface="华文楷体" charset="0"/>
              </a:rPr>
              <a:t>，东渡苏浙，南下湖广，西上志愿，北漂京都，披星戴月，秉烛达旦，十年无休，蓄十万。 </a:t>
            </a:r>
          </a:p>
          <a:p>
            <a:pPr marL="0" indent="0">
              <a:buFontTx/>
              <a:buNone/>
            </a:pPr>
            <a:endParaRPr lang="en-US" altLang="zh-CN" sz="2000">
              <a:latin typeface="华文楷体" charset="0"/>
              <a:ea typeface="华文楷体" charset="0"/>
              <a:cs typeface="华文楷体" charset="0"/>
            </a:endParaRPr>
          </a:p>
          <a:p>
            <a:pPr marL="0" indent="0">
              <a:buFontTx/>
              <a:buNone/>
            </a:pPr>
            <a:r>
              <a:rPr lang="zh-CN" altLang="en-US" sz="2000" b="1" u="sng">
                <a:latin typeface="华文楷体" charset="0"/>
                <a:ea typeface="华文楷体" charset="0"/>
                <a:cs typeface="华文楷体" charset="0"/>
              </a:rPr>
              <a:t>楼市暴涨</a:t>
            </a:r>
            <a:r>
              <a:rPr lang="zh-CN" altLang="en-US" sz="2000">
                <a:latin typeface="华文楷体" charset="0"/>
                <a:ea typeface="华文楷体" charset="0"/>
                <a:cs typeface="华文楷体" charset="0"/>
              </a:rPr>
              <a:t>， 无栖处，购房金不足首付，遂投</a:t>
            </a:r>
            <a:r>
              <a:rPr lang="zh-CN" altLang="en-US" sz="2000" b="1" u="sng">
                <a:latin typeface="华文楷体" charset="0"/>
                <a:ea typeface="华文楷体" charset="0"/>
                <a:cs typeface="华文楷体" charset="0"/>
              </a:rPr>
              <a:t>股市</a:t>
            </a:r>
            <a:r>
              <a:rPr lang="zh-CN" altLang="en-US" sz="2000">
                <a:latin typeface="华文楷体" charset="0"/>
                <a:ea typeface="华文楷体" charset="0"/>
                <a:cs typeface="华文楷体" charset="0"/>
              </a:rPr>
              <a:t>，翌年缩至万余，随抑郁成疾，入院一周，倾其所有，病无果，因欠费被逐院门。</a:t>
            </a:r>
            <a:r>
              <a:rPr lang="zh-CN" altLang="en-US" sz="2000" b="1" u="sng">
                <a:latin typeface="华文楷体" charset="0"/>
                <a:ea typeface="华文楷体" charset="0"/>
                <a:cs typeface="华文楷体" charset="0"/>
              </a:rPr>
              <a:t>寻医保</a:t>
            </a:r>
            <a:r>
              <a:rPr lang="en-US" altLang="zh-CN" sz="2000" b="1">
                <a:latin typeface="华文楷体" charset="0"/>
                <a:ea typeface="华文楷体" charset="0"/>
                <a:cs typeface="华文楷体" charset="0"/>
              </a:rPr>
              <a:t>,</a:t>
            </a:r>
            <a:r>
              <a:rPr lang="en-US" altLang="zh-CN" sz="2000">
                <a:latin typeface="华文楷体" charset="0"/>
                <a:ea typeface="华文楷体" charset="0"/>
                <a:cs typeface="华文楷体" charset="0"/>
              </a:rPr>
              <a:t> </a:t>
            </a:r>
            <a:r>
              <a:rPr lang="zh-CN" altLang="en-US" sz="2000">
                <a:latin typeface="华文楷体" charset="0"/>
                <a:ea typeface="华文楷体" charset="0"/>
                <a:cs typeface="华文楷体" charset="0"/>
              </a:rPr>
              <a:t>不合大病之规，拒付，带病还。服鼠药自尽，遇赝品未果。</a:t>
            </a:r>
            <a:endParaRPr lang="en-US" altLang="zh-CN" sz="2000">
              <a:latin typeface="华文楷体" charset="0"/>
              <a:ea typeface="华文楷体" charset="0"/>
              <a:cs typeface="华文楷体" charset="0"/>
            </a:endParaRPr>
          </a:p>
          <a:p>
            <a:pPr marL="0" indent="0">
              <a:buFontTx/>
              <a:buNone/>
            </a:pPr>
            <a:endParaRPr lang="en-US" altLang="zh-CN" sz="2000">
              <a:latin typeface="华文楷体" charset="0"/>
              <a:ea typeface="华文楷体" charset="0"/>
              <a:cs typeface="华文楷体" charset="0"/>
            </a:endParaRPr>
          </a:p>
          <a:p>
            <a:pPr marL="0" indent="0">
              <a:buFontTx/>
              <a:buNone/>
            </a:pPr>
            <a:r>
              <a:rPr lang="zh-CN" altLang="en-US" sz="2000">
                <a:latin typeface="华文楷体" charset="0"/>
                <a:ea typeface="华文楷体" charset="0"/>
                <a:cs typeface="华文楷体" charset="0"/>
              </a:rPr>
              <a:t>友怜之，送三鹿奶粉，饮之，卒。</a:t>
            </a:r>
            <a:endParaRPr lang="en-US" altLang="zh-CN" sz="2000">
              <a:latin typeface="华文楷体" charset="0"/>
              <a:ea typeface="华文楷体" charset="0"/>
              <a:cs typeface="华文楷体" charset="0"/>
            </a:endParaRPr>
          </a:p>
          <a:p>
            <a:pPr marL="0" indent="0">
              <a:buFontTx/>
              <a:buNone/>
            </a:pPr>
            <a:endParaRPr lang="en-US" altLang="zh-CN" sz="2000">
              <a:latin typeface="华文楷体" charset="0"/>
              <a:ea typeface="华文楷体" charset="0"/>
              <a:cs typeface="华文楷体" charset="0"/>
            </a:endParaRPr>
          </a:p>
          <a:p>
            <a:pPr marL="0" indent="0">
              <a:buFontTx/>
              <a:buNone/>
            </a:pPr>
            <a:r>
              <a:rPr lang="zh-CN" altLang="en-US" sz="2000">
                <a:latin typeface="华文楷体" charset="0"/>
                <a:ea typeface="华文楷体" charset="0"/>
                <a:cs typeface="华文楷体" charset="0"/>
              </a:rPr>
              <a:t>                                                           </a:t>
            </a:r>
            <a:r>
              <a:rPr lang="en-US" altLang="zh-CN" sz="2000">
                <a:latin typeface="华文楷体" charset="0"/>
                <a:ea typeface="华文楷体" charset="0"/>
                <a:cs typeface="华文楷体" charset="0"/>
              </a:rPr>
              <a:t>——《80</a:t>
            </a:r>
            <a:r>
              <a:rPr lang="zh-CN" altLang="en-US" sz="2000">
                <a:latin typeface="华文楷体" charset="0"/>
                <a:ea typeface="华文楷体" charset="0"/>
                <a:cs typeface="华文楷体" charset="0"/>
              </a:rPr>
              <a:t>后本纪</a:t>
            </a:r>
            <a:r>
              <a:rPr lang="en-US" altLang="zh-CN" sz="2000">
                <a:latin typeface="华文楷体" charset="0"/>
                <a:ea typeface="华文楷体" charset="0"/>
                <a:cs typeface="华文楷体" charset="0"/>
              </a:rPr>
              <a:t>》</a:t>
            </a:r>
            <a:r>
              <a:rPr lang="zh-CN" altLang="en-US" sz="2000">
                <a:latin typeface="华文楷体" charset="0"/>
                <a:ea typeface="华文楷体" charset="0"/>
                <a:cs typeface="华文楷体" charset="0"/>
              </a:rPr>
              <a:t>（资料来源：网络）</a:t>
            </a:r>
            <a:endParaRPr kumimoji="0" lang="zh-CN" sz="2400">
              <a:latin typeface="Kaiti SC Regular" charset="0"/>
              <a:ea typeface="华文楷体" charset="0"/>
              <a:cs typeface="华文楷体" charset="0"/>
            </a:endParaRPr>
          </a:p>
          <a:p>
            <a:pPr marL="0" indent="0" eaLnBrk="1" hangingPunct="1">
              <a:buFontTx/>
              <a:buNone/>
            </a:pPr>
            <a:r>
              <a:rPr kumimoji="0" lang="zh-CN" altLang="en-US">
                <a:latin typeface="Arial" charset="0"/>
                <a:ea typeface="宋体" charset="0"/>
              </a:rPr>
              <a:t> </a:t>
            </a:r>
            <a:endParaRPr kumimoji="0" lang="zh-CN">
              <a:latin typeface="Arial" charset="0"/>
              <a:ea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bg1"/>
                </a:solidFill>
                <a:latin typeface="Arial" charset="0"/>
                <a:ea typeface="宋体" charset="0"/>
              </a:rPr>
              <a:t>一个代际群体和一个时代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87624" y="3284984"/>
            <a:ext cx="2088232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1" lang="zh-CN" altLang="en-US" sz="3200" b="1" dirty="0">
                <a:ln w="1905"/>
                <a:solidFill>
                  <a:srgbClr val="7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黑体"/>
                <a:ea typeface="黑体"/>
                <a:cs typeface="黑体"/>
              </a:rPr>
              <a:t>独生子女</a:t>
            </a:r>
          </a:p>
        </p:txBody>
      </p:sp>
      <p:sp>
        <p:nvSpPr>
          <p:cNvPr id="13315" name="文本框 5"/>
          <p:cNvSpPr txBox="1">
            <a:spLocks noChangeArrowheads="1"/>
          </p:cNvSpPr>
          <p:nvPr/>
        </p:nvSpPr>
        <p:spPr bwMode="auto">
          <a:xfrm>
            <a:off x="1042988" y="2276475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2800">
                <a:solidFill>
                  <a:srgbClr val="7F3300"/>
                </a:solidFill>
                <a:latin typeface="黑体" charset="0"/>
                <a:ea typeface="黑体" charset="0"/>
                <a:cs typeface="黑体" charset="0"/>
              </a:rPr>
              <a:t>市场转型</a:t>
            </a:r>
          </a:p>
        </p:txBody>
      </p:sp>
      <p:sp>
        <p:nvSpPr>
          <p:cNvPr id="13316" name="文本框 6"/>
          <p:cNvSpPr txBox="1">
            <a:spLocks noChangeArrowheads="1"/>
          </p:cNvSpPr>
          <p:nvPr/>
        </p:nvSpPr>
        <p:spPr bwMode="auto">
          <a:xfrm>
            <a:off x="539750" y="4005263"/>
            <a:ext cx="1439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>
                <a:solidFill>
                  <a:srgbClr val="E02E0D"/>
                </a:solidFill>
                <a:latin typeface="黑体" charset="0"/>
                <a:ea typeface="黑体" charset="0"/>
                <a:cs typeface="黑体" charset="0"/>
              </a:rPr>
              <a:t>互联网</a:t>
            </a:r>
          </a:p>
        </p:txBody>
      </p:sp>
      <p:sp>
        <p:nvSpPr>
          <p:cNvPr id="13317" name="文本框 7"/>
          <p:cNvSpPr txBox="1">
            <a:spLocks noChangeArrowheads="1"/>
          </p:cNvSpPr>
          <p:nvPr/>
        </p:nvSpPr>
        <p:spPr bwMode="auto">
          <a:xfrm>
            <a:off x="7235825" y="2492375"/>
            <a:ext cx="1439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en-US" sz="2000">
                <a:solidFill>
                  <a:srgbClr val="F23A0E"/>
                </a:solidFill>
                <a:latin typeface="黑体" charset="0"/>
                <a:ea typeface="黑体" charset="0"/>
                <a:cs typeface="黑体" charset="0"/>
              </a:rPr>
              <a:t>房奴</a:t>
            </a:r>
            <a:r>
              <a:rPr lang="zh-CN" altLang="en-US" sz="2000">
                <a:solidFill>
                  <a:srgbClr val="F23A0E"/>
                </a:solidFill>
                <a:latin typeface="黑体" charset="0"/>
                <a:ea typeface="黑体" charset="0"/>
                <a:cs typeface="黑体" charset="0"/>
              </a:rPr>
              <a:t> 蜗居</a:t>
            </a:r>
          </a:p>
        </p:txBody>
      </p:sp>
      <p:sp>
        <p:nvSpPr>
          <p:cNvPr id="13318" name="文本框 8"/>
          <p:cNvSpPr txBox="1">
            <a:spLocks noChangeArrowheads="1"/>
          </p:cNvSpPr>
          <p:nvPr/>
        </p:nvSpPr>
        <p:spPr bwMode="auto">
          <a:xfrm>
            <a:off x="6156325" y="3357563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3200">
                <a:solidFill>
                  <a:srgbClr val="7F3300"/>
                </a:solidFill>
                <a:latin typeface="黑体" charset="0"/>
                <a:ea typeface="黑体" charset="0"/>
                <a:cs typeface="黑体" charset="0"/>
              </a:rPr>
              <a:t>垮掉的一代</a:t>
            </a:r>
          </a:p>
        </p:txBody>
      </p:sp>
      <p:sp>
        <p:nvSpPr>
          <p:cNvPr id="13319" name="文本框 9"/>
          <p:cNvSpPr txBox="1">
            <a:spLocks noChangeArrowheads="1"/>
          </p:cNvSpPr>
          <p:nvPr/>
        </p:nvSpPr>
        <p:spPr bwMode="auto">
          <a:xfrm>
            <a:off x="6227763" y="4076700"/>
            <a:ext cx="1439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>
                <a:solidFill>
                  <a:srgbClr val="7F3300"/>
                </a:solidFill>
                <a:latin typeface="黑体" charset="0"/>
                <a:ea typeface="黑体" charset="0"/>
                <a:cs typeface="黑体" charset="0"/>
              </a:rPr>
              <a:t>小皇帝</a:t>
            </a:r>
          </a:p>
        </p:txBody>
      </p:sp>
      <p:sp>
        <p:nvSpPr>
          <p:cNvPr id="13320" name="文本框 10"/>
          <p:cNvSpPr txBox="1">
            <a:spLocks noChangeArrowheads="1"/>
          </p:cNvSpPr>
          <p:nvPr/>
        </p:nvSpPr>
        <p:spPr bwMode="auto">
          <a:xfrm>
            <a:off x="3851275" y="5445125"/>
            <a:ext cx="1008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>
                <a:solidFill>
                  <a:srgbClr val="96009F"/>
                </a:solidFill>
                <a:latin typeface="黑体" charset="0"/>
                <a:ea typeface="黑体" charset="0"/>
                <a:cs typeface="黑体" charset="0"/>
              </a:rPr>
              <a:t>拼爹</a:t>
            </a:r>
          </a:p>
        </p:txBody>
      </p:sp>
      <p:sp>
        <p:nvSpPr>
          <p:cNvPr id="13321" name="文本框 11"/>
          <p:cNvSpPr txBox="1">
            <a:spLocks noChangeArrowheads="1"/>
          </p:cNvSpPr>
          <p:nvPr/>
        </p:nvSpPr>
        <p:spPr bwMode="auto">
          <a:xfrm>
            <a:off x="4787900" y="2420938"/>
            <a:ext cx="79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>
                <a:solidFill>
                  <a:srgbClr val="96009F"/>
                </a:solidFill>
                <a:latin typeface="黑体" charset="0"/>
                <a:ea typeface="黑体" charset="0"/>
                <a:cs typeface="黑体" charset="0"/>
              </a:rPr>
              <a:t>屌丝</a:t>
            </a:r>
          </a:p>
        </p:txBody>
      </p:sp>
      <p:sp>
        <p:nvSpPr>
          <p:cNvPr id="13322" name="文本框 12"/>
          <p:cNvSpPr txBox="1">
            <a:spLocks noChangeArrowheads="1"/>
          </p:cNvSpPr>
          <p:nvPr/>
        </p:nvSpPr>
        <p:spPr bwMode="auto">
          <a:xfrm>
            <a:off x="7524750" y="5157788"/>
            <a:ext cx="647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3200">
                <a:solidFill>
                  <a:srgbClr val="E02E0D"/>
                </a:solidFill>
                <a:latin typeface="黑体" charset="0"/>
                <a:ea typeface="黑体" charset="0"/>
                <a:cs typeface="黑体" charset="0"/>
              </a:rPr>
              <a:t>宅</a:t>
            </a:r>
          </a:p>
        </p:txBody>
      </p:sp>
      <p:sp>
        <p:nvSpPr>
          <p:cNvPr id="13323" name="文本框 13"/>
          <p:cNvSpPr txBox="1">
            <a:spLocks noChangeArrowheads="1"/>
          </p:cNvSpPr>
          <p:nvPr/>
        </p:nvSpPr>
        <p:spPr bwMode="auto">
          <a:xfrm>
            <a:off x="2484438" y="1628775"/>
            <a:ext cx="1081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2000">
                <a:solidFill>
                  <a:srgbClr val="7F3300"/>
                </a:solidFill>
                <a:latin typeface="黑体" charset="0"/>
                <a:ea typeface="黑体" charset="0"/>
                <a:cs typeface="黑体" charset="0"/>
              </a:rPr>
              <a:t>全球化</a:t>
            </a:r>
          </a:p>
        </p:txBody>
      </p:sp>
      <p:sp>
        <p:nvSpPr>
          <p:cNvPr id="13324" name="文本框 14"/>
          <p:cNvSpPr txBox="1">
            <a:spLocks noChangeArrowheads="1"/>
          </p:cNvSpPr>
          <p:nvPr/>
        </p:nvSpPr>
        <p:spPr bwMode="auto">
          <a:xfrm>
            <a:off x="1908175" y="4365625"/>
            <a:ext cx="1295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>
                <a:solidFill>
                  <a:srgbClr val="F23A0E"/>
                </a:solidFill>
                <a:latin typeface="黑体" charset="0"/>
                <a:ea typeface="黑体" charset="0"/>
                <a:cs typeface="黑体" charset="0"/>
              </a:rPr>
              <a:t>城市化</a:t>
            </a:r>
          </a:p>
        </p:txBody>
      </p:sp>
      <p:sp>
        <p:nvSpPr>
          <p:cNvPr id="13325" name="文本框 15"/>
          <p:cNvSpPr txBox="1">
            <a:spLocks noChangeArrowheads="1"/>
          </p:cNvSpPr>
          <p:nvPr/>
        </p:nvSpPr>
        <p:spPr bwMode="auto">
          <a:xfrm>
            <a:off x="468313" y="2852738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1800">
                <a:solidFill>
                  <a:srgbClr val="AE3212"/>
                </a:solidFill>
                <a:latin typeface="黑体" charset="0"/>
                <a:ea typeface="黑体" charset="0"/>
                <a:cs typeface="黑体" charset="0"/>
              </a:rPr>
              <a:t>大学扩招</a:t>
            </a:r>
          </a:p>
        </p:txBody>
      </p:sp>
      <p:sp>
        <p:nvSpPr>
          <p:cNvPr id="13326" name="文本框 16"/>
          <p:cNvSpPr txBox="1">
            <a:spLocks noChangeArrowheads="1"/>
          </p:cNvSpPr>
          <p:nvPr/>
        </p:nvSpPr>
        <p:spPr bwMode="auto">
          <a:xfrm>
            <a:off x="5148263" y="5373688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sz="2000" b="1">
                <a:solidFill>
                  <a:srgbClr val="96009F"/>
                </a:solidFill>
                <a:latin typeface="黑体" charset="0"/>
                <a:ea typeface="黑体" charset="0"/>
                <a:cs typeface="黑体" charset="0"/>
              </a:rPr>
              <a:t>×</a:t>
            </a:r>
            <a:r>
              <a:rPr lang="zh-CN" altLang="en-US" sz="2000">
                <a:solidFill>
                  <a:srgbClr val="96009F"/>
                </a:solidFill>
                <a:latin typeface="黑体" charset="0"/>
                <a:ea typeface="黑体" charset="0"/>
                <a:cs typeface="黑体" charset="0"/>
              </a:rPr>
              <a:t>二代</a:t>
            </a:r>
          </a:p>
        </p:txBody>
      </p:sp>
      <p:sp>
        <p:nvSpPr>
          <p:cNvPr id="13327" name="文本框 17"/>
          <p:cNvSpPr txBox="1">
            <a:spLocks noChangeArrowheads="1"/>
          </p:cNvSpPr>
          <p:nvPr/>
        </p:nvSpPr>
        <p:spPr bwMode="auto">
          <a:xfrm>
            <a:off x="6659563" y="2924175"/>
            <a:ext cx="7921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2000">
                <a:solidFill>
                  <a:srgbClr val="F23A0E"/>
                </a:solidFill>
                <a:latin typeface="黑体" charset="0"/>
                <a:ea typeface="黑体" charset="0"/>
                <a:cs typeface="黑体" charset="0"/>
              </a:rPr>
              <a:t>啃老</a:t>
            </a:r>
          </a:p>
        </p:txBody>
      </p:sp>
      <p:sp>
        <p:nvSpPr>
          <p:cNvPr id="13328" name="文本框 18"/>
          <p:cNvSpPr txBox="1">
            <a:spLocks noChangeArrowheads="1"/>
          </p:cNvSpPr>
          <p:nvPr/>
        </p:nvSpPr>
        <p:spPr bwMode="auto">
          <a:xfrm>
            <a:off x="7019925" y="1700213"/>
            <a:ext cx="1296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1800">
                <a:solidFill>
                  <a:srgbClr val="F23A0E"/>
                </a:solidFill>
                <a:latin typeface="黑体" charset="0"/>
                <a:ea typeface="黑体" charset="0"/>
                <a:cs typeface="黑体" charset="0"/>
              </a:rPr>
              <a:t>月光</a:t>
            </a:r>
          </a:p>
        </p:txBody>
      </p:sp>
      <p:sp>
        <p:nvSpPr>
          <p:cNvPr id="20" name="矩形 19"/>
          <p:cNvSpPr/>
          <p:nvPr/>
        </p:nvSpPr>
        <p:spPr>
          <a:xfrm>
            <a:off x="3203848" y="3356992"/>
            <a:ext cx="250616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CN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A361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80</a:t>
            </a:r>
            <a:r>
              <a:rPr lang="en-US" altLang="zh-CN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A361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’s</a:t>
            </a:r>
            <a:endParaRPr kumimoji="1" lang="zh-CN" alt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9A3612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92275" y="5300663"/>
            <a:ext cx="1150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>
                <a:solidFill>
                  <a:srgbClr val="7F3300"/>
                </a:solidFill>
                <a:latin typeface="黑体" charset="0"/>
                <a:ea typeface="黑体" charset="0"/>
                <a:cs typeface="黑体" charset="0"/>
              </a:rPr>
              <a:t>现代化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39975" y="278130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>
                <a:solidFill>
                  <a:srgbClr val="F23A0E"/>
                </a:solidFill>
                <a:latin typeface="黑体" charset="0"/>
                <a:ea typeface="黑体" charset="0"/>
                <a:cs typeface="黑体" charset="0"/>
              </a:rPr>
              <a:t>消费主义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55650" y="4868863"/>
            <a:ext cx="1368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1800">
                <a:solidFill>
                  <a:srgbClr val="AE3212"/>
                </a:solidFill>
                <a:latin typeface="黑体" charset="0"/>
                <a:ea typeface="黑体" charset="0"/>
                <a:cs typeface="黑体" charset="0"/>
              </a:rPr>
              <a:t>自主就业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084888" y="4941888"/>
            <a:ext cx="1338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AE3212"/>
                </a:solidFill>
                <a:latin typeface="黑体" charset="0"/>
                <a:ea typeface="黑体" charset="0"/>
                <a:cs typeface="黑体" charset="0"/>
              </a:rPr>
              <a:t>毕业即失业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156325" y="2276475"/>
            <a:ext cx="792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2000">
                <a:solidFill>
                  <a:srgbClr val="AE3212"/>
                </a:solidFill>
                <a:latin typeface="黑体" charset="0"/>
                <a:ea typeface="黑体" charset="0"/>
                <a:cs typeface="黑体" charset="0"/>
              </a:rPr>
              <a:t>蚁族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596188" y="4221163"/>
            <a:ext cx="720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2000">
                <a:solidFill>
                  <a:srgbClr val="E02E0D"/>
                </a:solidFill>
                <a:latin typeface="黑体" charset="0"/>
                <a:ea typeface="黑体" charset="0"/>
                <a:cs typeface="黑体" charset="0"/>
              </a:rPr>
              <a:t>恶搞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067175" y="2924175"/>
            <a:ext cx="9366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2000">
                <a:solidFill>
                  <a:srgbClr val="96009F"/>
                </a:solidFill>
                <a:latin typeface="黑体" charset="0"/>
                <a:ea typeface="黑体" charset="0"/>
                <a:cs typeface="黑体" charset="0"/>
              </a:rPr>
              <a:t>逆袭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8" dur="2000" fill="hold"/>
                                        <p:tgtEl>
                                          <p:spTgt spid="133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133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133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  <p:bldP spid="13320" grpId="0"/>
      <p:bldP spid="13320" grpId="1"/>
      <p:bldP spid="13321" grpId="0"/>
      <p:bldP spid="13321" grpId="1"/>
      <p:bldP spid="13322" grpId="0"/>
      <p:bldP spid="13323" grpId="0"/>
      <p:bldP spid="13324" grpId="0"/>
      <p:bldP spid="13325" grpId="0"/>
      <p:bldP spid="13326" grpId="0"/>
      <p:bldP spid="13326" grpId="1"/>
      <p:bldP spid="13327" grpId="0"/>
      <p:bldP spid="13328" grpId="0"/>
      <p:bldP spid="2" grpId="0"/>
      <p:bldP spid="3" grpId="0"/>
      <p:bldP spid="4" grpId="0"/>
      <p:bldP spid="6" grpId="0"/>
      <p:bldP spid="7" grpId="0"/>
      <p:bldP spid="8" grpId="0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chemeClr val="bg1"/>
                </a:solidFill>
                <a:latin typeface="Arial" charset="0"/>
                <a:ea typeface="宋体" charset="0"/>
              </a:rPr>
              <a:t>80</a:t>
            </a:r>
            <a:r>
              <a:rPr lang="zh-CN" altLang="en-US">
                <a:solidFill>
                  <a:schemeClr val="bg1"/>
                </a:solidFill>
                <a:latin typeface="Arial" charset="0"/>
                <a:ea typeface="宋体" charset="0"/>
              </a:rPr>
              <a:t>后群像素描</a:t>
            </a:r>
          </a:p>
        </p:txBody>
      </p:sp>
      <p:pic>
        <p:nvPicPr>
          <p:cNvPr id="4" name="图片 3" descr="u=1261439033,527270479&amp;fm=21&amp;gp=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404" r="4265" b="11324"/>
          <a:stretch>
            <a:fillRect/>
          </a:stretch>
        </p:blipFill>
        <p:spPr bwMode="auto">
          <a:xfrm>
            <a:off x="900113" y="1628775"/>
            <a:ext cx="3057525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 descr="2012091223495361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716338"/>
            <a:ext cx="25717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 descr="u=3882549684,1314879748&amp;fm=23&amp;gp=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716338"/>
            <a:ext cx="2535237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 descr="u=2866921588,2819507315&amp;fm=21&amp;gp=0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557338"/>
            <a:ext cx="2646363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187450" y="1196975"/>
            <a:ext cx="3097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1800"/>
              <a:t>大专及以上学历者</a:t>
            </a:r>
            <a:r>
              <a:rPr lang="en-US" altLang="zh-CN" sz="1800"/>
              <a:t>17.9%</a:t>
            </a:r>
            <a:endParaRPr lang="zh-CN" altLang="en-US" sz="1800"/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5292725" y="1125538"/>
            <a:ext cx="2735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1800"/>
              <a:t>从业人员中非公机构就业占</a:t>
            </a:r>
            <a:r>
              <a:rPr lang="en-US" altLang="zh-CN" sz="1800"/>
              <a:t>55.7%</a:t>
            </a:r>
            <a:endParaRPr lang="zh-CN" altLang="en-US" sz="1800"/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042988" y="6165850"/>
            <a:ext cx="3600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1800"/>
              <a:t>流动人口合计占</a:t>
            </a:r>
            <a:r>
              <a:rPr lang="en-US" altLang="zh-CN" sz="1800"/>
              <a:t>80</a:t>
            </a:r>
            <a:r>
              <a:rPr lang="zh-CN" altLang="en-US" sz="1800"/>
              <a:t>后群体的</a:t>
            </a:r>
            <a:r>
              <a:rPr lang="en-US" altLang="zh-CN" sz="1800"/>
              <a:t>31%</a:t>
            </a:r>
            <a:endParaRPr lang="zh-CN" altLang="en-US" sz="1800"/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5292725" y="61658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zh-CN" altLang="en-US" sz="1800"/>
              <a:t>经常浏览互联网的比例达</a:t>
            </a:r>
            <a:r>
              <a:rPr lang="en-US" altLang="zh-CN" sz="1800"/>
              <a:t>31%</a:t>
            </a:r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FFFF"/>
                </a:solidFill>
                <a:latin typeface="Arial" charset="0"/>
                <a:ea typeface="宋体" charset="0"/>
              </a:rPr>
              <a:t>从“小皇帝”到“压力山大”</a:t>
            </a:r>
          </a:p>
        </p:txBody>
      </p:sp>
      <p:pic>
        <p:nvPicPr>
          <p:cNvPr id="2" name="图片 1" descr="6U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484313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14300000868259129595100988361_95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96975"/>
            <a:ext cx="69850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FFFF"/>
                </a:solidFill>
                <a:latin typeface="Arial" charset="0"/>
                <a:ea typeface="宋体" charset="0"/>
              </a:rPr>
              <a:t>从小皇帝到</a:t>
            </a:r>
            <a:r>
              <a:rPr lang="en-US" altLang="zh-CN">
                <a:solidFill>
                  <a:srgbClr val="FFFFFF"/>
                </a:solidFill>
                <a:latin typeface="Arial" charset="0"/>
                <a:ea typeface="宋体" charset="0"/>
              </a:rPr>
              <a:t>“</a:t>
            </a:r>
            <a:r>
              <a:rPr lang="zh-CN" altLang="en-US">
                <a:solidFill>
                  <a:srgbClr val="FFFFFF"/>
                </a:solidFill>
                <a:latin typeface="Arial" charset="0"/>
                <a:ea typeface="宋体" charset="0"/>
              </a:rPr>
              <a:t>亚历（压力）山大</a:t>
            </a:r>
            <a:r>
              <a:rPr lang="en-US" altLang="zh-CN">
                <a:solidFill>
                  <a:srgbClr val="FFFFFF"/>
                </a:solidFill>
                <a:latin typeface="Arial" charset="0"/>
                <a:ea typeface="宋体" charset="0"/>
              </a:rPr>
              <a:t>”</a:t>
            </a:r>
            <a:endParaRPr lang="zh-CN" altLang="en-US">
              <a:solidFill>
                <a:srgbClr val="FFFFFF"/>
              </a:solidFill>
              <a:latin typeface="Arial" charset="0"/>
              <a:ea typeface="宋体" charset="0"/>
            </a:endParaRPr>
          </a:p>
        </p:txBody>
      </p:sp>
      <p:sp>
        <p:nvSpPr>
          <p:cNvPr id="921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宋体" charset="0"/>
              </a:rPr>
              <a:t>从计划到市场，“家庭”功能的转变</a:t>
            </a:r>
            <a:endParaRPr lang="en-US" altLang="zh-CN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父母</a:t>
            </a:r>
            <a:r>
              <a:rPr lang="en-US" altLang="zh-CN" sz="2400">
                <a:latin typeface="Arial" charset="0"/>
                <a:ea typeface="宋体" charset="0"/>
              </a:rPr>
              <a:t>-</a:t>
            </a:r>
            <a:r>
              <a:rPr lang="zh-CN" altLang="en-US" sz="2400">
                <a:latin typeface="Arial" charset="0"/>
                <a:ea typeface="宋体" charset="0"/>
              </a:rPr>
              <a:t>子女权力关系的逆转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r>
              <a:rPr lang="en-US" sz="2400">
                <a:latin typeface="Arial" charset="0"/>
                <a:ea typeface="宋体" charset="0"/>
              </a:rPr>
              <a:t>家庭作为</a:t>
            </a:r>
            <a:r>
              <a:rPr lang="zh-CN" altLang="en-US" sz="2400">
                <a:latin typeface="Arial" charset="0"/>
                <a:ea typeface="宋体" charset="0"/>
              </a:rPr>
              <a:t>最</a:t>
            </a:r>
            <a:r>
              <a:rPr lang="en-US" sz="2400">
                <a:latin typeface="Arial" charset="0"/>
                <a:ea typeface="宋体" charset="0"/>
              </a:rPr>
              <a:t>基本的保障</a:t>
            </a:r>
            <a:r>
              <a:rPr lang="zh-CN" altLang="en-US" sz="2400">
                <a:latin typeface="Arial" charset="0"/>
                <a:ea typeface="宋体" charset="0"/>
              </a:rPr>
              <a:t>单元对国家社会功能的填补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endParaRPr lang="en-US" altLang="zh-CN" sz="2400">
              <a:latin typeface="Arial" charset="0"/>
              <a:ea typeface="宋体" charset="0"/>
            </a:endParaRPr>
          </a:p>
          <a:p>
            <a:r>
              <a:rPr lang="zh-CN" altLang="en-US">
                <a:latin typeface="Arial" charset="0"/>
                <a:ea typeface="宋体" charset="0"/>
              </a:rPr>
              <a:t>本书观点：</a:t>
            </a:r>
            <a:endParaRPr lang="en-US" altLang="zh-CN">
              <a:latin typeface="Arial" charset="0"/>
              <a:ea typeface="宋体" charset="0"/>
            </a:endParaRPr>
          </a:p>
          <a:p>
            <a:pPr lvl="1"/>
            <a:r>
              <a:rPr lang="zh-CN" altLang="en-US">
                <a:latin typeface="Arial" charset="0"/>
                <a:ea typeface="宋体" charset="0"/>
              </a:rPr>
              <a:t>深受住房影响的生活水平</a:t>
            </a:r>
            <a:endParaRPr lang="en-US" altLang="zh-CN">
              <a:latin typeface="Arial" charset="0"/>
              <a:ea typeface="宋体" charset="0"/>
            </a:endParaRPr>
          </a:p>
          <a:p>
            <a:pPr lvl="1"/>
            <a:r>
              <a:rPr lang="zh-CN" altLang="en-US">
                <a:latin typeface="Arial" charset="0"/>
                <a:ea typeface="宋体" charset="0"/>
              </a:rPr>
              <a:t>优势递减的独生子女</a:t>
            </a:r>
            <a:endParaRPr lang="en-US" altLang="zh-CN">
              <a:latin typeface="Arial" charset="0"/>
              <a:ea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/>
          </p:cNvSpPr>
          <p:nvPr>
            <p:ph type="title"/>
          </p:nvPr>
        </p:nvSpPr>
        <p:spPr>
          <a:xfrm>
            <a:off x="468313" y="3175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charset="0"/>
                <a:ea typeface="宋体" charset="0"/>
              </a:rPr>
              <a:t>“拼爹”还是“逆袭”</a:t>
            </a:r>
            <a:r>
              <a:rPr lang="zh-CN" altLang="en-US">
                <a:solidFill>
                  <a:schemeClr val="bg1"/>
                </a:solidFill>
                <a:latin typeface="Arial" charset="0"/>
                <a:ea typeface="宋体" charset="0"/>
              </a:rPr>
              <a:t>？</a:t>
            </a:r>
          </a:p>
        </p:txBody>
      </p:sp>
      <p:pic>
        <p:nvPicPr>
          <p:cNvPr id="9218" name="图片 2" descr="6ce873c14441123a0f130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16113"/>
            <a:ext cx="6119812" cy="394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FFFF"/>
                </a:solidFill>
                <a:latin typeface="Arial" charset="0"/>
                <a:ea typeface="宋体" charset="0"/>
              </a:rPr>
              <a:t>“拼爹”还是“逆袭”？</a:t>
            </a:r>
          </a:p>
        </p:txBody>
      </p:sp>
      <p:sp>
        <p:nvSpPr>
          <p:cNvPr id="11266" name="内容占位符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35487"/>
          </a:xfrm>
        </p:spPr>
        <p:txBody>
          <a:bodyPr/>
          <a:lstStyle/>
          <a:p>
            <a:r>
              <a:rPr lang="en-US" altLang="zh-CN">
                <a:latin typeface="Arial" charset="0"/>
                <a:ea typeface="宋体" charset="0"/>
              </a:rPr>
              <a:t>“</a:t>
            </a:r>
            <a:r>
              <a:rPr lang="en-US">
                <a:latin typeface="Arial" charset="0"/>
                <a:ea typeface="宋体" charset="0"/>
              </a:rPr>
              <a:t>拼爹</a:t>
            </a:r>
            <a:r>
              <a:rPr lang="en-US" altLang="zh-CN">
                <a:latin typeface="Arial" charset="0"/>
                <a:ea typeface="宋体" charset="0"/>
              </a:rPr>
              <a:t>”</a:t>
            </a:r>
            <a:r>
              <a:rPr lang="zh-CN" altLang="en-US">
                <a:latin typeface="Arial" charset="0"/>
                <a:ea typeface="宋体" charset="0"/>
              </a:rPr>
              <a:t>对“知识改变命运”的挑战</a:t>
            </a:r>
            <a:endParaRPr lang="en-US" altLang="zh-CN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社会流动与社会不平等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两者并存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endParaRPr lang="en-US" altLang="zh-CN">
              <a:latin typeface="Arial" charset="0"/>
              <a:ea typeface="宋体" charset="0"/>
            </a:endParaRPr>
          </a:p>
          <a:p>
            <a:r>
              <a:rPr lang="zh-CN" altLang="en-US">
                <a:latin typeface="Arial" charset="0"/>
                <a:ea typeface="宋体" charset="0"/>
              </a:rPr>
              <a:t>本书观点</a:t>
            </a:r>
            <a:r>
              <a:rPr lang="zh-CN">
                <a:latin typeface="Arial" charset="0"/>
                <a:ea typeface="宋体" charset="0"/>
              </a:rPr>
              <a:t>:</a:t>
            </a:r>
            <a:endParaRPr lang="en-US" altLang="zh-CN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教育机会增长与教育不平等扩大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知识只能有限地改变命运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就业机会与初职月薪</a:t>
            </a:r>
            <a:endParaRPr lang="en-US" altLang="zh-CN" sz="2400">
              <a:latin typeface="Arial" charset="0"/>
              <a:ea typeface="宋体" charset="0"/>
            </a:endParaRPr>
          </a:p>
          <a:p>
            <a:pPr lvl="1"/>
            <a:r>
              <a:rPr lang="zh-CN" altLang="en-US" sz="2400">
                <a:latin typeface="Arial" charset="0"/>
                <a:ea typeface="宋体" charset="0"/>
              </a:rPr>
              <a:t>职业流动的代际传递</a:t>
            </a:r>
            <a:endParaRPr lang="en-US" altLang="zh-CN" sz="2400">
              <a:latin typeface="Arial" charset="0"/>
              <a:ea typeface="宋体" charset="0"/>
            </a:endParaRPr>
          </a:p>
          <a:p>
            <a:endParaRPr lang="en-US" altLang="zh-CN">
              <a:latin typeface="Arial" charset="0"/>
              <a:ea typeface="宋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FFFF"/>
                </a:solidFill>
                <a:latin typeface="Arial" charset="0"/>
                <a:ea typeface="宋体" charset="0"/>
              </a:rPr>
              <a:t>消费主义与转型期价值真空</a:t>
            </a: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1266" name="内容占位符 3" descr="138743894166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885" b="13885"/>
          <a:stretch>
            <a:fillRect/>
          </a:stretch>
        </p:blipFill>
        <p:spPr>
          <a:xfrm>
            <a:off x="971550" y="1557338"/>
            <a:ext cx="7391400" cy="40655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</TotalTime>
  <Words>533</Words>
  <Application>Microsoft Macintosh PowerPoint</Application>
  <PresentationFormat>全屏显示(4:3)</PresentationFormat>
  <Paragraphs>88</Paragraphs>
  <Slides>13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默认设计模板</vt:lpstr>
      <vt:lpstr>幻灯片 1</vt:lpstr>
      <vt:lpstr>大转型的孩子们</vt:lpstr>
      <vt:lpstr>一个代际群体和一个时代</vt:lpstr>
      <vt:lpstr>80后群像素描</vt:lpstr>
      <vt:lpstr>从“小皇帝”到“压力山大”</vt:lpstr>
      <vt:lpstr>从小皇帝到“亚历（压力）山大”</vt:lpstr>
      <vt:lpstr>“拼爹”还是“逆袭”？</vt:lpstr>
      <vt:lpstr>“拼爹”还是“逆袭”？</vt:lpstr>
      <vt:lpstr>消费主义与转型期价值真空</vt:lpstr>
      <vt:lpstr>消费主义与转型期价值真空</vt:lpstr>
      <vt:lpstr>代际共性与代内分化</vt:lpstr>
      <vt:lpstr>致谢</vt:lpstr>
      <vt:lpstr>幻灯片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www.glzy8.com提供海量PPT模板免费下载！</dc:title>
  <dc:subject/>
  <dc:creator/>
  <cp:keywords/>
  <dc:description/>
  <cp:lastModifiedBy>User</cp:lastModifiedBy>
  <cp:revision>82</cp:revision>
  <dcterms:created xsi:type="dcterms:W3CDTF">2009-10-25T11:58:03Z</dcterms:created>
  <dcterms:modified xsi:type="dcterms:W3CDTF">2013-12-26T14:27:52Z</dcterms:modified>
  <cp:category/>
</cp:coreProperties>
</file>